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0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50" d="100"/>
          <a:sy n="50" d="100"/>
        </p:scale>
        <p:origin x="3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slide" Target="../slides/slide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EXCEL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Student Grades analysis with Dashboard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Data Wrangling with SQL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Student Grades data 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2" custLinFactX="138779" custLinFactNeighborX="200000" custLinFactNeighborY="-392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>
            <a:hlinkClick xmlns:r="http://schemas.openxmlformats.org/officeDocument/2006/relationships" r:id="rId3" action="ppaction://hlinksldjump"/>
          </dgm14:cNvPr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4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4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2" custLinFactX="-134858" custLinFactNeighborX="-200000" custLinFactNeighborY="-56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>
            <a:hlinkClick xmlns:r="http://schemas.openxmlformats.org/officeDocument/2006/relationships" r:id="rId6" action="ppaction://hlinksldjump"/>
          </dgm14:cNvPr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4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4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7005175" y="32807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78837" y="202576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EXCEL</a:t>
          </a:r>
        </a:p>
      </dsp:txBody>
      <dsp:txXfrm>
        <a:off x="478837" y="2025768"/>
        <a:ext cx="4320000" cy="648000"/>
      </dsp:txXfrm>
    </dsp:sp>
    <dsp:sp modelId="{DD091D0A-5A25-4241-91F3-18D32B0BDD4F}">
      <dsp:nvSpPr>
        <dsp:cNvPr id="0" name=""/>
        <dsp:cNvSpPr/>
      </dsp:nvSpPr>
      <dsp:spPr>
        <a:xfrm>
          <a:off x="478837" y="2732569"/>
          <a:ext cx="4320000" cy="59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Student Grades analysis with Dashboard</a:t>
          </a:r>
        </a:p>
      </dsp:txBody>
      <dsp:txXfrm>
        <a:off x="478837" y="2732569"/>
        <a:ext cx="4320000" cy="594834"/>
      </dsp:txXfrm>
    </dsp:sp>
    <dsp:sp modelId="{210823F6-AC1A-46E3-9D99-A319DF497539}">
      <dsp:nvSpPr>
        <dsp:cNvPr id="0" name=""/>
        <dsp:cNvSpPr/>
      </dsp:nvSpPr>
      <dsp:spPr>
        <a:xfrm>
          <a:off x="1895784" y="37887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5554837" y="202576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Data Wrangling with SQL</a:t>
          </a:r>
        </a:p>
      </dsp:txBody>
      <dsp:txXfrm>
        <a:off x="5554837" y="2025768"/>
        <a:ext cx="4320000" cy="648000"/>
      </dsp:txXfrm>
    </dsp:sp>
    <dsp:sp modelId="{7CD40649-A74C-4AD8-B9D0-2573A1955C91}">
      <dsp:nvSpPr>
        <dsp:cNvPr id="0" name=""/>
        <dsp:cNvSpPr/>
      </dsp:nvSpPr>
      <dsp:spPr>
        <a:xfrm>
          <a:off x="5554837" y="2732569"/>
          <a:ext cx="4320000" cy="594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Student Grades data </a:t>
          </a:r>
        </a:p>
      </dsp:txBody>
      <dsp:txXfrm>
        <a:off x="5554837" y="2732569"/>
        <a:ext cx="4320000" cy="594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Student%20GRades.xlsx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/>
              <a:t>Xaltius</a:t>
            </a:r>
            <a:r>
              <a:rPr lang="en-US" sz="4000" dirty="0"/>
              <a:t> Data Science First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By Mikko De Torres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6EB4-34F3-023E-030B-33AFF81A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6</a:t>
            </a:r>
            <a:r>
              <a:rPr lang="en-US" baseline="30000" dirty="0"/>
              <a:t>th</a:t>
            </a:r>
            <a:r>
              <a:rPr lang="en-US" dirty="0"/>
              <a:t> Pivot Table</a:t>
            </a:r>
            <a:endParaRPr lang="en-P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1880CB-F0C2-BB00-74E7-7F2EC221D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609600"/>
            <a:ext cx="6411912" cy="508000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92FF6-78CB-493A-8920-3A2AE4C7E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Sum of No. of Passed Students/Section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P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469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09B7-2941-A20B-2947-64832A5C3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Dashboard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E0944-F013-F76D-143C-61057A31B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 dashboard is linked to this slide.</a:t>
            </a:r>
            <a:endParaRPr lang="en-PH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2" name="Object 31">
            <a:hlinkClick r:id="rId3" action="ppaction://hlinkfile"/>
            <a:extLst>
              <a:ext uri="{FF2B5EF4-FFF2-40B4-BE49-F238E27FC236}">
                <a16:creationId xmlns:a16="http://schemas.microsoft.com/office/drawing/2014/main" id="{AECC0539-DC0C-0518-C621-2FF87C4608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590526"/>
              </p:ext>
            </p:extLst>
          </p:nvPr>
        </p:nvGraphicFramePr>
        <p:xfrm>
          <a:off x="5324929" y="719931"/>
          <a:ext cx="6104466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3417513" imgH="15290975" progId="Excel.Sheet.12">
                  <p:embed/>
                </p:oleObj>
              </mc:Choice>
              <mc:Fallback>
                <p:oleObj name="Worksheet" r:id="rId4" imgW="13417513" imgH="152909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24929" y="719931"/>
                        <a:ext cx="6104466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36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9992-76B5-7AF2-9DBC-E448F30E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BE02A-B71E-559D-DDA5-0BC029B6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US" dirty="0"/>
              <a:t>Same data used from Excel dashboard. - First create database.</a:t>
            </a:r>
          </a:p>
          <a:p>
            <a:pPr algn="just"/>
            <a:r>
              <a:rPr lang="en-US" dirty="0"/>
              <a:t>- Then Data will be imported from Excel by saving it to csv (Comma Separated Values) format.</a:t>
            </a:r>
          </a:p>
          <a:p>
            <a:pPr algn="just"/>
            <a:r>
              <a:rPr lang="en-US" dirty="0"/>
              <a:t>- Right click at the created Database and find ‘Tasks’</a:t>
            </a:r>
            <a:endParaRPr lang="en-PH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4150C7-B041-7E0A-F6BF-913A28AC9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293" y="2484991"/>
            <a:ext cx="6411912" cy="339297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B0389A-A076-935E-F361-AF94F44AA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93" y="1154972"/>
            <a:ext cx="6411912" cy="9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96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9992-76B5-7AF2-9DBC-E448F30E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BE02A-B71E-559D-DDA5-0BC029B6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- Go to Import Flat File</a:t>
            </a:r>
            <a:endParaRPr lang="en-PH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D287ED-4A94-65AE-72EC-424F86D88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0985" y="1490663"/>
            <a:ext cx="4682267" cy="4571470"/>
          </a:xfrm>
        </p:spPr>
      </p:pic>
    </p:spTree>
    <p:extLst>
      <p:ext uri="{BB962C8B-B14F-4D97-AF65-F5344CB8AC3E}">
        <p14:creationId xmlns:p14="http://schemas.microsoft.com/office/powerpoint/2010/main" val="631327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9992-76B5-7AF2-9DBC-E448F30E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BE02A-B71E-559D-DDA5-0BC029B6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- Click ‘Next &gt;’.</a:t>
            </a:r>
            <a:endParaRPr lang="en-PH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CF8F12-C23F-7971-587C-03A2AE831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449775"/>
            <a:ext cx="6411912" cy="4239825"/>
          </a:xfrm>
        </p:spPr>
      </p:pic>
    </p:spTree>
    <p:extLst>
      <p:ext uri="{BB962C8B-B14F-4D97-AF65-F5344CB8AC3E}">
        <p14:creationId xmlns:p14="http://schemas.microsoft.com/office/powerpoint/2010/main" val="1679415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9992-76B5-7AF2-9DBC-E448F30E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BE02A-B71E-559D-DDA5-0BC029B6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- Browse for the csv file.</a:t>
            </a:r>
            <a:endParaRPr lang="en-PH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BCB2DF-5468-8168-559D-C390AC26B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397000"/>
            <a:ext cx="6411912" cy="4292601"/>
          </a:xfrm>
        </p:spPr>
      </p:pic>
    </p:spTree>
    <p:extLst>
      <p:ext uri="{BB962C8B-B14F-4D97-AF65-F5344CB8AC3E}">
        <p14:creationId xmlns:p14="http://schemas.microsoft.com/office/powerpoint/2010/main" val="562789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9992-76B5-7AF2-9DBC-E448F30E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BE02A-B71E-559D-DDA5-0BC029B6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- Then click ‘Next &gt;’.</a:t>
            </a:r>
            <a:endParaRPr lang="en-PH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D42F67-7544-FE3D-3716-888E3A6B0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210734"/>
            <a:ext cx="6411912" cy="4478868"/>
          </a:xfrm>
        </p:spPr>
      </p:pic>
    </p:spTree>
    <p:extLst>
      <p:ext uri="{BB962C8B-B14F-4D97-AF65-F5344CB8AC3E}">
        <p14:creationId xmlns:p14="http://schemas.microsoft.com/office/powerpoint/2010/main" val="168724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9992-76B5-7AF2-9DBC-E448F30E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BE02A-B71E-559D-DDA5-0BC029B6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- Preview of the Data will be shown.</a:t>
            </a:r>
            <a:endParaRPr lang="en-PH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658D2B-BF5B-DBCF-8297-1B5EAC364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448003"/>
            <a:ext cx="6411912" cy="4241598"/>
          </a:xfrm>
        </p:spPr>
      </p:pic>
    </p:spTree>
    <p:extLst>
      <p:ext uri="{BB962C8B-B14F-4D97-AF65-F5344CB8AC3E}">
        <p14:creationId xmlns:p14="http://schemas.microsoft.com/office/powerpoint/2010/main" val="2828441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9992-76B5-7AF2-9DBC-E448F30E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BE02A-B71E-559D-DDA5-0BC029B6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- The data can be modify here.</a:t>
            </a:r>
            <a:endParaRPr lang="en-PH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8A1FC1-595C-31E4-0850-30948038C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449775"/>
            <a:ext cx="6411912" cy="4239825"/>
          </a:xfrm>
        </p:spPr>
      </p:pic>
    </p:spTree>
    <p:extLst>
      <p:ext uri="{BB962C8B-B14F-4D97-AF65-F5344CB8AC3E}">
        <p14:creationId xmlns:p14="http://schemas.microsoft.com/office/powerpoint/2010/main" val="414956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9992-76B5-7AF2-9DBC-E448F30E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BE02A-B71E-559D-DDA5-0BC029B6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- Lastly, if finished just click ‘Finish’.</a:t>
            </a:r>
            <a:endParaRPr lang="en-PH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A4F7D6-F70E-1DEA-E893-6C309D9C8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446435"/>
            <a:ext cx="6411912" cy="4243165"/>
          </a:xfrm>
        </p:spPr>
      </p:pic>
    </p:spTree>
    <p:extLst>
      <p:ext uri="{BB962C8B-B14F-4D97-AF65-F5344CB8AC3E}">
        <p14:creationId xmlns:p14="http://schemas.microsoft.com/office/powerpoint/2010/main" val="249749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Topics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9939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9992-76B5-7AF2-9DBC-E448F30E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BE02A-B71E-559D-DDA5-0BC029B6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- Check if table is imported by using SELECT and FROM queries.</a:t>
            </a:r>
            <a:endParaRPr lang="en-PH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AFBF25-16CC-7740-45A5-DABCC0C4E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126067"/>
            <a:ext cx="6411912" cy="45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9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EC2B-75B6-3794-EE76-FFC6DD9D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Conditional Operators</a:t>
            </a:r>
            <a:endParaRPr lang="en-P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7FB15A-2E4F-D8D3-DB92-855F9BFE0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293" y="976964"/>
            <a:ext cx="6411912" cy="290910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372A7-BD96-ADA5-F9D0-7A903668D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PH" sz="2000" dirty="0"/>
              <a:t>The following are the codes or queries I used in my SQL report:</a:t>
            </a:r>
          </a:p>
          <a:p>
            <a:pPr marL="342900" indent="-342900" algn="l">
              <a:buAutoNum type="arabicPeriod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select &amp; from</a:t>
            </a:r>
          </a:p>
          <a:p>
            <a:pPr marL="457200" indent="-457200" algn="l">
              <a:buAutoNum type="arabicPeriod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INTO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ABDE0-C7BE-6FF5-3B41-039E9623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93" y="3904393"/>
            <a:ext cx="6411912" cy="26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9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EC2B-75B6-3794-EE76-FFC6DD9D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Conditional Operators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372A7-BD96-ADA5-F9D0-7A903668D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4. where</a:t>
            </a:r>
          </a:p>
          <a:p>
            <a:pPr algn="l"/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5. Arithmetic Expressions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0E0A55-BFF4-A05B-867A-17E0E578C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293" y="609600"/>
            <a:ext cx="6411912" cy="292546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D16349-1E99-6341-E2B6-7EBD146C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92" y="3535060"/>
            <a:ext cx="6411911" cy="28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03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EC2B-75B6-3794-EE76-FFC6DD9D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Conditional Operators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372A7-BD96-ADA5-F9D0-7A903668D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 startAt="6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Defining a Null Value</a:t>
            </a:r>
          </a:p>
          <a:p>
            <a:pPr marL="514350" indent="-514350" algn="l">
              <a:buFont typeface="+mj-lt"/>
              <a:buAutoNum type="arabicPeriod" startAt="6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Using Column Aliases</a:t>
            </a:r>
          </a:p>
          <a:p>
            <a:pPr marL="514350" indent="-514350" algn="l">
              <a:buFont typeface="+mj-lt"/>
              <a:buAutoNum type="arabicPeriod" startAt="6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Duplicate Rows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E5A5B5-494A-A42A-CE9E-6DDFF2154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293" y="761733"/>
            <a:ext cx="6411912" cy="26222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C01AF-6209-8071-4EC4-C474100DE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93" y="3384018"/>
            <a:ext cx="6411912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1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EC2B-75B6-3794-EE76-FFC6DD9D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Conditional Operators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372A7-BD96-ADA5-F9D0-7A903668D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251" y="2431518"/>
            <a:ext cx="4144434" cy="3016250"/>
          </a:xfrm>
        </p:spPr>
        <p:txBody>
          <a:bodyPr>
            <a:noAutofit/>
          </a:bodyPr>
          <a:lstStyle/>
          <a:p>
            <a:pPr marL="514350" indent="-514350" algn="l">
              <a:buFont typeface="+mj-lt"/>
              <a:buAutoNum type="arabicPeriod" startAt="9"/>
            </a:pP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Where *Character Strings and Dates</a:t>
            </a:r>
          </a:p>
          <a:p>
            <a:pPr marL="514350" indent="-514350" algn="l">
              <a:buFont typeface="+mj-lt"/>
              <a:buAutoNum type="arabicPeriod" startAt="9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Using Comparison Conditions</a:t>
            </a:r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514350" indent="-514350" algn="l">
              <a:buFont typeface="+mj-lt"/>
              <a:buAutoNum type="arabicPeriod" startAt="9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Between Condition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528C80-75F1-33D8-47FD-9420DBD71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293" y="761611"/>
            <a:ext cx="6411912" cy="266738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1CD01-0022-7A19-E35D-0B2BE7F20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93" y="3429000"/>
            <a:ext cx="6411912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EC2B-75B6-3794-EE76-FFC6DD9D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Conditional Operators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372A7-BD96-ADA5-F9D0-7A903668D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251" y="2431518"/>
            <a:ext cx="4144434" cy="3016250"/>
          </a:xfrm>
        </p:spPr>
        <p:txBody>
          <a:bodyPr>
            <a:noAutofit/>
          </a:bodyPr>
          <a:lstStyle/>
          <a:p>
            <a:pPr marL="514350" indent="-514350" algn="l">
              <a:buFont typeface="+mj-lt"/>
              <a:buAutoNum type="arabicPeriod" startAt="12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IN Condition</a:t>
            </a:r>
          </a:p>
          <a:p>
            <a:pPr marL="514350" indent="-514350" algn="l">
              <a:buFont typeface="+mj-lt"/>
              <a:buAutoNum type="arabicPeriod" startAt="12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LIKE Condition</a:t>
            </a:r>
          </a:p>
          <a:p>
            <a:pPr marL="514350" indent="-514350" algn="l">
              <a:buFont typeface="+mj-lt"/>
              <a:buAutoNum type="arabicPeriod" startAt="12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NULL Conditions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5A130B-7CAB-855D-A276-C95F742A2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293" y="408897"/>
            <a:ext cx="6411912" cy="302010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90E69-D1E0-640C-C960-182DAADD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94" y="3429000"/>
            <a:ext cx="6411912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96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EC2B-75B6-3794-EE76-FFC6DD9D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Conditional Operators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372A7-BD96-ADA5-F9D0-7A903668D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251" y="2431518"/>
            <a:ext cx="4144434" cy="3016250"/>
          </a:xfrm>
        </p:spPr>
        <p:txBody>
          <a:bodyPr>
            <a:noAutofit/>
          </a:bodyPr>
          <a:lstStyle/>
          <a:p>
            <a:pPr marL="514350" indent="-514350" algn="l">
              <a:buFont typeface="+mj-lt"/>
              <a:buAutoNum type="arabicPeriod" startAt="15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AND</a:t>
            </a:r>
          </a:p>
          <a:p>
            <a:pPr marL="514350" indent="-514350" algn="l">
              <a:buFont typeface="+mj-lt"/>
              <a:buAutoNum type="arabicPeriod" startAt="15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OR</a:t>
            </a:r>
          </a:p>
          <a:p>
            <a:pPr marL="514350" indent="-514350" algn="l">
              <a:buFont typeface="+mj-lt"/>
              <a:buAutoNum type="arabicPeriod" startAt="15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NOT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A39B2D-17F2-8121-1C01-6E7624328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293" y="609600"/>
            <a:ext cx="6411912" cy="304279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D71A62-2EA0-E37A-AB0C-B666595EE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92" y="3652397"/>
            <a:ext cx="6411911" cy="28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6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EC2B-75B6-3794-EE76-FFC6DD9D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Conditional Operators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372A7-BD96-ADA5-F9D0-7A903668D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251" y="2431518"/>
            <a:ext cx="4144434" cy="3016250"/>
          </a:xfrm>
        </p:spPr>
        <p:txBody>
          <a:bodyPr>
            <a:noAutofit/>
          </a:bodyPr>
          <a:lstStyle/>
          <a:p>
            <a:pPr marL="514350" indent="-514350" algn="l">
              <a:buFont typeface="+mj-lt"/>
              <a:buAutoNum type="arabicPeriod" startAt="18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Order By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94DAEE-77C4-830A-C5DB-84DAB7407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293" y="506055"/>
            <a:ext cx="6411912" cy="283986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BEAE3-455E-9525-11EB-5D19B75AF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92" y="3345918"/>
            <a:ext cx="6411913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8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EC2B-75B6-3794-EE76-FFC6DD9D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Conditional Operators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372A7-BD96-ADA5-F9D0-7A903668D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251" y="2431518"/>
            <a:ext cx="4144434" cy="3016250"/>
          </a:xfrm>
        </p:spPr>
        <p:txBody>
          <a:bodyPr>
            <a:noAutofit/>
          </a:bodyPr>
          <a:lstStyle/>
          <a:p>
            <a:pPr marL="514350" indent="-514350" algn="l">
              <a:buFont typeface="+mj-lt"/>
              <a:buAutoNum type="arabicPeriod" startAt="19"/>
            </a:pPr>
            <a:r>
              <a:rPr lang="en-PH" sz="2800" dirty="0">
                <a:solidFill>
                  <a:srgbClr val="008000"/>
                </a:solidFill>
                <a:latin typeface="Consolas" panose="020B0609020204030204" pitchFamily="49" charset="0"/>
              </a:rPr>
              <a:t>Top Clause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112273-473C-0379-EB23-0D8661D4C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542442"/>
            <a:ext cx="6411912" cy="3905326"/>
          </a:xfrm>
        </p:spPr>
      </p:pic>
    </p:spTree>
    <p:extLst>
      <p:ext uri="{BB962C8B-B14F-4D97-AF65-F5344CB8AC3E}">
        <p14:creationId xmlns:p14="http://schemas.microsoft.com/office/powerpoint/2010/main" val="1764689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3542-37E9-69DB-9C23-4F8283A5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1FE44-B81D-8F30-6030-C8912E9A14DD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D9411-3C5A-7289-C534-8CCC5C7D8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724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B55F-5B4F-1E60-72AC-F3F2F0C1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  <a:endParaRPr lang="en-P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AEAC12-5DE3-440B-1F6E-15D5D1EC2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609601"/>
            <a:ext cx="6411912" cy="5080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26607-EB53-F48F-6B05-DDC978727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The data came from my organization’s third year grades. These is six sections composed of their students codes or SR-Code, Program, Year Level, Sections and Final Grades and other information.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46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5AB6-B9B3-3531-F7BD-A4FA3D3A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Data</a:t>
            </a:r>
            <a:endParaRPr lang="en-P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6693B9-0D33-5AB3-8742-133948111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609600"/>
            <a:ext cx="6411912" cy="508000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D881C-A2AF-D263-842B-C85B2015D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US" dirty="0"/>
              <a:t>I sorted the data into table that emphasize the number of passing students per field. The purpose is to make it easy to create pivot tables.</a:t>
            </a:r>
          </a:p>
          <a:p>
            <a:pPr algn="just"/>
            <a:endParaRPr lang="en-PH" dirty="0"/>
          </a:p>
          <a:p>
            <a:pPr algn="just"/>
            <a:r>
              <a:rPr lang="en-PH" dirty="0"/>
              <a:t>The fields were created using the </a:t>
            </a:r>
            <a:r>
              <a:rPr lang="en-PH" dirty="0" err="1"/>
              <a:t>countifs</a:t>
            </a:r>
            <a:r>
              <a:rPr lang="en-PH" dirty="0"/>
              <a:t>()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7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8230-C405-FFFA-8CA8-4CB2E40D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Pivot Table</a:t>
            </a:r>
            <a:endParaRPr lang="en-P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5F59C2-4C54-A0C2-DBC4-A0132D3B7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609599"/>
            <a:ext cx="6411912" cy="508000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4BAC4-20E3-6CC2-C587-16EDBB1EF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Sum for each Remark</a:t>
            </a:r>
            <a:endParaRPr lang="en-PH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8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F437-93B9-A439-DF19-83219E50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Pivot Table</a:t>
            </a:r>
            <a:endParaRPr lang="en-P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16D5C5-AA5C-C5F5-5A46-3A13BF236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609600"/>
            <a:ext cx="6411912" cy="508000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D1251-D5C8-1430-FAB2-1B96715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Sum for each Final Grade</a:t>
            </a:r>
            <a:endParaRPr lang="en-PH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69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648C-E32F-C3B6-7D7A-CD58DA8A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Pivot Table</a:t>
            </a:r>
            <a:endParaRPr lang="en-P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50BC40-6121-1A3A-AAAC-BE0A41E35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609601"/>
            <a:ext cx="6411912" cy="5080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4050C-D7BE-81C4-225E-5C13CED3F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Sum of No. of Passed Students/where they are staying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3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9F99-F54F-D62C-23C4-6C97F686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Pivot Table</a:t>
            </a:r>
            <a:endParaRPr lang="en-P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5462CF-2124-6E3D-7F80-E6C5C48F2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609599"/>
            <a:ext cx="6411912" cy="508000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D60E8-E774-55F7-1F58-18BB9575C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Sum of No. of Passed Students/Devices</a:t>
            </a:r>
            <a:r>
              <a:rPr lang="en-US" dirty="0">
                <a:solidFill>
                  <a:schemeClr val="tx1"/>
                </a:solidFill>
              </a:rPr>
              <a:t> they used</a:t>
            </a:r>
            <a:endParaRPr lang="en-P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4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E2756-6F94-E2B3-1250-6BA3F2C7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5</a:t>
            </a:r>
            <a:r>
              <a:rPr lang="en-US" baseline="30000" dirty="0"/>
              <a:t>th</a:t>
            </a:r>
            <a:r>
              <a:rPr lang="en-US" dirty="0"/>
              <a:t> Pivot Table</a:t>
            </a:r>
            <a:endParaRPr lang="en-P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BD998F-AE19-6ABD-BA74-E9E1293F3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222165"/>
            <a:ext cx="6411912" cy="44674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75D0F-516C-0682-6F12-05626224F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Sum of No. of Passed Students/Year Level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P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150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265</TotalTime>
  <Words>390</Words>
  <Application>Microsoft Office PowerPoint</Application>
  <PresentationFormat>Widescreen</PresentationFormat>
  <Paragraphs>75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 Nova</vt:lpstr>
      <vt:lpstr>Arial Nova Light</vt:lpstr>
      <vt:lpstr>Calibri</vt:lpstr>
      <vt:lpstr>Consolas</vt:lpstr>
      <vt:lpstr>Wingdings 2</vt:lpstr>
      <vt:lpstr>SlateVTI</vt:lpstr>
      <vt:lpstr>Worksheet</vt:lpstr>
      <vt:lpstr>Xaltius Data Science First Capstone</vt:lpstr>
      <vt:lpstr>Topics</vt:lpstr>
      <vt:lpstr>Data Source</vt:lpstr>
      <vt:lpstr>Sorted Data</vt:lpstr>
      <vt:lpstr>1st Pivot Table</vt:lpstr>
      <vt:lpstr>2nd Pivot Table</vt:lpstr>
      <vt:lpstr>3rd Pivot Table</vt:lpstr>
      <vt:lpstr>4th Pivot Table</vt:lpstr>
      <vt:lpstr> 5th Pivot Table</vt:lpstr>
      <vt:lpstr> 6th Pivot Table</vt:lpstr>
      <vt:lpstr>Dashboard</vt:lpstr>
      <vt:lpstr>SQL</vt:lpstr>
      <vt:lpstr>Data Source</vt:lpstr>
      <vt:lpstr>Data Source</vt:lpstr>
      <vt:lpstr>Data Source</vt:lpstr>
      <vt:lpstr>Data Source</vt:lpstr>
      <vt:lpstr>Data Source</vt:lpstr>
      <vt:lpstr>Data Source</vt:lpstr>
      <vt:lpstr>Data Source</vt:lpstr>
      <vt:lpstr>Data Source</vt:lpstr>
      <vt:lpstr>SQL Conditional Operators</vt:lpstr>
      <vt:lpstr>SQL Conditional Operators</vt:lpstr>
      <vt:lpstr>SQL Conditional Operators</vt:lpstr>
      <vt:lpstr>SQL Conditional Operators</vt:lpstr>
      <vt:lpstr>SQL Conditional Operators</vt:lpstr>
      <vt:lpstr>SQL Conditional Operators</vt:lpstr>
      <vt:lpstr>SQL Conditional Operators</vt:lpstr>
      <vt:lpstr>SQL Conditional Operators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Xaltius Data Science First Capstone</dc:title>
  <dc:creator>Mikko De Torres</dc:creator>
  <cp:lastModifiedBy>Mikko De Torres</cp:lastModifiedBy>
  <cp:revision>10</cp:revision>
  <dcterms:created xsi:type="dcterms:W3CDTF">2023-01-26T12:12:43Z</dcterms:created>
  <dcterms:modified xsi:type="dcterms:W3CDTF">2023-01-28T13:11:08Z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